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94660"/>
  </p:normalViewPr>
  <p:slideViewPr>
    <p:cSldViewPr>
      <p:cViewPr varScale="1">
        <p:scale>
          <a:sx n="46" d="100"/>
          <a:sy n="46" d="100"/>
        </p:scale>
        <p:origin x="-12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8AFAB4A-AEB3-4ECE-8763-2498DB3C04BC}" type="datetimeFigureOut">
              <a:rPr lang="ru-RU" smtClean="0"/>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73CBD-4DE8-4D1F-9E90-CEF4806B3F37}"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8AFAB4A-AEB3-4ECE-8763-2498DB3C04BC}" type="datetimeFigureOut">
              <a:rPr lang="ru-RU" smtClean="0"/>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73CBD-4DE8-4D1F-9E90-CEF4806B3F3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AFAB4A-AEB3-4ECE-8763-2498DB3C04BC}" type="datetimeFigureOut">
              <a:rPr lang="ru-RU" smtClean="0"/>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73CBD-4DE8-4D1F-9E90-CEF4806B3F3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AFAB4A-AEB3-4ECE-8763-2498DB3C04BC}" type="datetimeFigureOut">
              <a:rPr lang="ru-RU" smtClean="0"/>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73CBD-4DE8-4D1F-9E90-CEF4806B3F3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AFAB4A-AEB3-4ECE-8763-2498DB3C04BC}" type="datetimeFigureOut">
              <a:rPr lang="ru-RU" smtClean="0"/>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73CBD-4DE8-4D1F-9E90-CEF4806B3F3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FAB4A-AEB3-4ECE-8763-2498DB3C04BC}" type="datetimeFigureOut">
              <a:rPr lang="ru-RU" smtClean="0"/>
              <a:t>22.11.2015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73CBD-4DE8-4D1F-9E90-CEF4806B3F3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8AFAB4A-AEB3-4ECE-8763-2498DB3C04BC}" type="datetimeFigureOut">
              <a:rPr lang="ru-RU" smtClean="0"/>
              <a:t>22.11.2015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673CBD-4DE8-4D1F-9E90-CEF4806B3F37}"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8AFAB4A-AEB3-4ECE-8763-2498DB3C04BC}" type="datetimeFigureOut">
              <a:rPr lang="ru-RU" smtClean="0"/>
              <a:t>22.11.2015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673CBD-4DE8-4D1F-9E90-CEF4806B3F3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AB4A-AEB3-4ECE-8763-2498DB3C04BC}" type="datetimeFigureOut">
              <a:rPr lang="ru-RU" smtClean="0"/>
              <a:t>22.11.2015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673CBD-4DE8-4D1F-9E90-CEF4806B3F3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AFAB4A-AEB3-4ECE-8763-2498DB3C04BC}" type="datetimeFigureOut">
              <a:rPr lang="ru-RU" smtClean="0"/>
              <a:t>22.11.2015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73CBD-4DE8-4D1F-9E90-CEF4806B3F3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AFAB4A-AEB3-4ECE-8763-2498DB3C04BC}" type="datetimeFigureOut">
              <a:rPr lang="ru-RU" smtClean="0"/>
              <a:t>22.11.2015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73CBD-4DE8-4D1F-9E90-CEF4806B3F37}"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8AFAB4A-AEB3-4ECE-8763-2498DB3C04BC}" type="datetimeFigureOut">
              <a:rPr lang="ru-RU" smtClean="0"/>
              <a:t>22.11.2015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9673CBD-4DE8-4D1F-9E90-CEF4806B3F3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1473795" y="5052545"/>
            <a:ext cx="5637010" cy="1616815"/>
          </a:xfrm>
        </p:spPr>
        <p:txBody>
          <a:bodyPr>
            <a:normAutofit/>
          </a:bodyPr>
          <a:lstStyle/>
          <a:p>
            <a:pPr algn="ctr"/>
            <a:r>
              <a:rPr lang="ru-RU" dirty="0" smtClean="0">
                <a:latin typeface="Times New Roman" panose="02020603050405020304" pitchFamily="18" charset="0"/>
                <a:cs typeface="Times New Roman" panose="02020603050405020304" pitchFamily="18" charset="0"/>
              </a:rPr>
              <a:t> Выполнила: </a:t>
            </a:r>
            <a:r>
              <a:rPr lang="ru-RU" dirty="0" err="1" smtClean="0">
                <a:latin typeface="Times New Roman" panose="02020603050405020304" pitchFamily="18" charset="0"/>
                <a:cs typeface="Times New Roman" panose="02020603050405020304" pitchFamily="18" charset="0"/>
              </a:rPr>
              <a:t>Каказеева</a:t>
            </a:r>
            <a:r>
              <a:rPr lang="ru-RU" dirty="0" smtClean="0">
                <a:latin typeface="Times New Roman" panose="02020603050405020304" pitchFamily="18" charset="0"/>
                <a:cs typeface="Times New Roman" panose="02020603050405020304" pitchFamily="18" charset="0"/>
              </a:rPr>
              <a:t> Светлана </a:t>
            </a:r>
            <a:r>
              <a:rPr lang="ru-RU" dirty="0" smtClean="0">
                <a:latin typeface="Times New Roman" panose="02020603050405020304" pitchFamily="18" charset="0"/>
                <a:cs typeface="Times New Roman" panose="02020603050405020304" pitchFamily="18" charset="0"/>
              </a:rPr>
              <a:t>Викторовна              г</a:t>
            </a:r>
            <a:r>
              <a:rPr lang="ru-RU" dirty="0" smtClean="0">
                <a:latin typeface="Times New Roman" panose="02020603050405020304" pitchFamily="18" charset="0"/>
                <a:cs typeface="Times New Roman" panose="02020603050405020304" pitchFamily="18" charset="0"/>
              </a:rPr>
              <a:t>. Аткарск, </a:t>
            </a:r>
          </a:p>
          <a:p>
            <a:pPr algn="ctr"/>
            <a:r>
              <a:rPr lang="ru-RU" dirty="0" smtClean="0">
                <a:latin typeface="Times New Roman" panose="02020603050405020304" pitchFamily="18" charset="0"/>
                <a:cs typeface="Times New Roman" panose="02020603050405020304" pitchFamily="18" charset="0"/>
              </a:rPr>
              <a:t>МБ ДОУ «Детский сад №9 «Солнышко»</a:t>
            </a:r>
          </a:p>
          <a:p>
            <a:pPr algn="r"/>
            <a:endParaRPr lang="ru-RU" dirty="0">
              <a:latin typeface="Times New Roman" panose="02020603050405020304" pitchFamily="18" charset="0"/>
              <a:cs typeface="Times New Roman" panose="02020603050405020304" pitchFamily="18" charset="0"/>
            </a:endParaRPr>
          </a:p>
        </p:txBody>
      </p:sp>
      <p:sp>
        <p:nvSpPr>
          <p:cNvPr id="6" name="Заголовок 5"/>
          <p:cNvSpPr>
            <a:spLocks noGrp="1"/>
          </p:cNvSpPr>
          <p:nvPr>
            <p:ph type="ctrTitle"/>
          </p:nvPr>
        </p:nvSpPr>
        <p:spPr>
          <a:xfrm>
            <a:off x="827584" y="980728"/>
            <a:ext cx="7175351" cy="3528392"/>
          </a:xfrm>
        </p:spPr>
        <p:txBody>
          <a:bodyPr/>
          <a:lstStyle/>
          <a:p>
            <a:pPr marL="182880" indent="0" algn="ctr">
              <a:buNone/>
            </a:pPr>
            <a:r>
              <a:rPr lang="ru-RU" u="sng" dirty="0">
                <a:latin typeface="Times New Roman" panose="02020603050405020304" pitchFamily="18" charset="0"/>
                <a:cs typeface="Times New Roman" panose="02020603050405020304" pitchFamily="18" charset="0"/>
              </a:rPr>
              <a:t>«Проблема </a:t>
            </a:r>
            <a:r>
              <a:rPr lang="ru-RU" u="sng" dirty="0" err="1">
                <a:latin typeface="Times New Roman" panose="02020603050405020304" pitchFamily="18" charset="0"/>
                <a:cs typeface="Times New Roman" panose="02020603050405020304" pitchFamily="18" charset="0"/>
              </a:rPr>
              <a:t>гиперактивности</a:t>
            </a:r>
            <a:r>
              <a:rPr lang="ru-RU" u="sng" dirty="0">
                <a:latin typeface="Times New Roman" panose="02020603050405020304" pitchFamily="18" charset="0"/>
                <a:cs typeface="Times New Roman" panose="02020603050405020304" pitchFamily="18" charset="0"/>
              </a:rPr>
              <a:t> детей и способы ее преодоления»</a:t>
            </a:r>
          </a:p>
        </p:txBody>
      </p:sp>
    </p:spTree>
    <p:extLst>
      <p:ext uri="{BB962C8B-B14F-4D97-AF65-F5344CB8AC3E}">
        <p14:creationId xmlns:p14="http://schemas.microsoft.com/office/powerpoint/2010/main" val="259171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136904" cy="6264696"/>
          </a:xfrm>
        </p:spPr>
        <p:txBody>
          <a:bodyPr/>
          <a:lstStyle/>
          <a:p>
            <a:pPr marL="0" indent="0" algn="l">
              <a:buNone/>
            </a:pPr>
            <a:r>
              <a:rPr lang="ru-RU" sz="2150" b="0" dirty="0">
                <a:latin typeface="Times New Roman" panose="02020603050405020304" pitchFamily="18" charset="0"/>
                <a:cs typeface="Times New Roman" panose="02020603050405020304" pitchFamily="18" charset="0"/>
              </a:rPr>
              <a:t>Т</a:t>
            </a:r>
            <a:r>
              <a:rPr lang="ru-RU" sz="2150" b="0" dirty="0" smtClean="0">
                <a:latin typeface="Times New Roman" panose="02020603050405020304" pitchFamily="18" charset="0"/>
                <a:cs typeface="Times New Roman" panose="02020603050405020304" pitchFamily="18" charset="0"/>
              </a:rPr>
              <a:t>аким </a:t>
            </a:r>
            <a:r>
              <a:rPr lang="ru-RU" sz="2150" b="0" dirty="0">
                <a:latin typeface="Times New Roman" panose="02020603050405020304" pitchFamily="18" charset="0"/>
                <a:cs typeface="Times New Roman" panose="02020603050405020304" pitchFamily="18" charset="0"/>
              </a:rPr>
              <a:t>детям  необходима организация психологической помощи в детском саду или школе. Поэтому и диагностическая, и коррекционная работа должна проводиться взаимосвязано различными специалистами – врачами, психологом, педагогом, при активном участии родителей.           </a:t>
            </a:r>
            <a:r>
              <a:rPr lang="ru-RU" sz="2150" b="0" dirty="0" smtClean="0">
                <a:latin typeface="Times New Roman" panose="02020603050405020304" pitchFamily="18" charset="0"/>
                <a:cs typeface="Times New Roman" panose="02020603050405020304" pitchFamily="18" charset="0"/>
              </a:rPr>
              <a:t/>
            </a:r>
            <a:br>
              <a:rPr lang="ru-RU" sz="2150" b="0" dirty="0" smtClean="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a:r>
            <a:br>
              <a:rPr lang="ru-RU" sz="2150" b="0" dirty="0">
                <a:latin typeface="Times New Roman" panose="02020603050405020304" pitchFamily="18" charset="0"/>
                <a:cs typeface="Times New Roman" panose="02020603050405020304" pitchFamily="18" charset="0"/>
              </a:rPr>
            </a:br>
            <a:r>
              <a:rPr lang="ru-RU" sz="2150" b="0" dirty="0" smtClean="0">
                <a:latin typeface="Times New Roman" panose="02020603050405020304" pitchFamily="18" charset="0"/>
                <a:cs typeface="Times New Roman" panose="02020603050405020304" pitchFamily="18" charset="0"/>
              </a:rPr>
              <a:t>Работа </a:t>
            </a:r>
            <a:r>
              <a:rPr lang="ru-RU" sz="2150" b="0" dirty="0">
                <a:latin typeface="Times New Roman" panose="02020603050405020304" pitchFamily="18" charset="0"/>
                <a:cs typeface="Times New Roman" panose="02020603050405020304" pitchFamily="18" charset="0"/>
              </a:rPr>
              <a:t>с детьми в детском саду или школе  включает в </a:t>
            </a:r>
            <a:r>
              <a:rPr lang="ru-RU" sz="2150" b="0" dirty="0" smtClean="0">
                <a:latin typeface="Times New Roman" panose="02020603050405020304" pitchFamily="18" charset="0"/>
                <a:cs typeface="Times New Roman" panose="02020603050405020304" pitchFamily="18" charset="0"/>
              </a:rPr>
              <a:t>себя:</a:t>
            </a:r>
            <a:br>
              <a:rPr lang="ru-RU" sz="2150" b="0" dirty="0" smtClean="0">
                <a:latin typeface="Times New Roman" panose="02020603050405020304" pitchFamily="18" charset="0"/>
                <a:cs typeface="Times New Roman" panose="02020603050405020304" pitchFamily="18" charset="0"/>
              </a:rPr>
            </a:br>
            <a:r>
              <a:rPr lang="ru-RU" sz="2150" b="0" dirty="0" smtClean="0">
                <a:latin typeface="Times New Roman" panose="02020603050405020304" pitchFamily="18" charset="0"/>
                <a:cs typeface="Times New Roman" panose="02020603050405020304" pitchFamily="18" charset="0"/>
              </a:rPr>
              <a:t>диагностический </a:t>
            </a:r>
            <a:r>
              <a:rPr lang="ru-RU" sz="2150" b="0" dirty="0">
                <a:latin typeface="Times New Roman" panose="02020603050405020304" pitchFamily="18" charset="0"/>
                <a:cs typeface="Times New Roman" panose="02020603050405020304" pitchFamily="18" charset="0"/>
              </a:rPr>
              <a:t>компонент, консультативный компонент, а также организацию коррекции.                                               </a:t>
            </a:r>
            <a:r>
              <a:rPr lang="ru-RU" sz="2150" b="0" dirty="0" smtClean="0">
                <a:latin typeface="Times New Roman" panose="02020603050405020304" pitchFamily="18" charset="0"/>
                <a:cs typeface="Times New Roman" panose="02020603050405020304" pitchFamily="18" charset="0"/>
              </a:rPr>
              <a:t/>
            </a:r>
            <a:br>
              <a:rPr lang="ru-RU" sz="2150" b="0" dirty="0" smtClean="0">
                <a:latin typeface="Times New Roman" panose="02020603050405020304" pitchFamily="18" charset="0"/>
                <a:cs typeface="Times New Roman" panose="02020603050405020304" pitchFamily="18" charset="0"/>
              </a:rPr>
            </a:br>
            <a:r>
              <a:rPr lang="ru-RU" sz="2150" b="0" i="1" dirty="0" smtClean="0">
                <a:latin typeface="Times New Roman" panose="02020603050405020304" pitchFamily="18" charset="0"/>
                <a:cs typeface="Times New Roman" panose="02020603050405020304" pitchFamily="18" charset="0"/>
              </a:rPr>
              <a:t>Диагностический </a:t>
            </a:r>
            <a:r>
              <a:rPr lang="ru-RU" sz="2150" b="0" i="1" dirty="0">
                <a:latin typeface="Times New Roman" panose="02020603050405020304" pitchFamily="18" charset="0"/>
                <a:cs typeface="Times New Roman" panose="02020603050405020304" pitchFamily="18" charset="0"/>
              </a:rPr>
              <a:t>компонент </a:t>
            </a:r>
            <a:r>
              <a:rPr lang="ru-RU" sz="2150" b="0" dirty="0">
                <a:latin typeface="Times New Roman" panose="02020603050405020304" pitchFamily="18" charset="0"/>
                <a:cs typeface="Times New Roman" panose="02020603050405020304" pitchFamily="18" charset="0"/>
              </a:rPr>
              <a:t>включает в себя сбор информации по трем направлениям: ребенок, родитель, педагог (воспитатель).                      </a:t>
            </a:r>
            <a:r>
              <a:rPr lang="ru-RU" sz="2150" b="0" i="1" dirty="0">
                <a:latin typeface="Times New Roman" panose="02020603050405020304" pitchFamily="18" charset="0"/>
                <a:cs typeface="Times New Roman" panose="02020603050405020304" pitchFamily="18" charset="0"/>
              </a:rPr>
              <a:t>Психологическое обследование </a:t>
            </a:r>
            <a:r>
              <a:rPr lang="ru-RU" sz="2150" b="0" dirty="0">
                <a:latin typeface="Times New Roman" panose="02020603050405020304" pitchFamily="18" charset="0"/>
                <a:cs typeface="Times New Roman" panose="02020603050405020304" pitchFamily="18" charset="0"/>
              </a:rPr>
              <a:t>ребенка должно включать несколько направлений:</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уровень развития внимания, памяти;</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эмоциональные особенности личности;</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особенности поведения дома и в детском саду.</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Психологическое обследование родителей и педагогов заключается в сборе информации о развитии ребенка, стиля воспитания в семье.</a:t>
            </a:r>
            <a:br>
              <a:rPr lang="ru-RU" sz="2150" b="0" dirty="0">
                <a:latin typeface="Times New Roman" panose="02020603050405020304" pitchFamily="18" charset="0"/>
                <a:cs typeface="Times New Roman" panose="02020603050405020304" pitchFamily="18" charset="0"/>
              </a:rPr>
            </a:br>
            <a:endParaRPr lang="ru-RU" sz="215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842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7838257" cy="6048672"/>
          </a:xfrm>
        </p:spPr>
        <p:txBody>
          <a:bodyPr/>
          <a:lstStyle/>
          <a:p>
            <a:pPr marL="0" indent="0" algn="l">
              <a:buNone/>
            </a:pPr>
            <a:r>
              <a:rPr lang="ru-RU" sz="16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Рекомендации </a:t>
            </a:r>
            <a:r>
              <a:rPr lang="ru-RU" sz="2000" u="sng" dirty="0" smtClean="0">
                <a:latin typeface="Times New Roman" panose="02020603050405020304" pitchFamily="18" charset="0"/>
                <a:cs typeface="Times New Roman" panose="02020603050405020304" pitchFamily="18" charset="0"/>
              </a:rPr>
              <a:t>для родителей: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1</a:t>
            </a:r>
            <a:r>
              <a:rPr lang="ru-RU" sz="1600" dirty="0">
                <a:latin typeface="Times New Roman" panose="02020603050405020304" pitchFamily="18" charset="0"/>
                <a:cs typeface="Times New Roman" panose="02020603050405020304" pitchFamily="18" charset="0"/>
              </a:rPr>
              <a:t>. Необходимо понять, что дисциплинарные меры воздействия на </a:t>
            </a:r>
            <a:r>
              <a:rPr lang="ru-RU" sz="1600" dirty="0" err="1">
                <a:latin typeface="Times New Roman" panose="02020603050405020304" pitchFamily="18" charset="0"/>
                <a:cs typeface="Times New Roman" panose="02020603050405020304" pitchFamily="18" charset="0"/>
              </a:rPr>
              <a:t>гиперактивного</a:t>
            </a:r>
            <a:r>
              <a:rPr lang="ru-RU" sz="1600" dirty="0">
                <a:latin typeface="Times New Roman" panose="02020603050405020304" pitchFamily="18" charset="0"/>
                <a:cs typeface="Times New Roman" panose="02020603050405020304" pitchFamily="18" charset="0"/>
              </a:rPr>
              <a:t> ребенка не действуют.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2. Важно выбрать верный тон, не срываться на крик или впадать в безудержное сюсюканье. В общении с таким ребенком следует быть мудрым, добрым и терпеливым. Тактика вседозволенности также недопустима, так как такие дети очень быстро становятся манипуляторами.                                                                                   3. </a:t>
            </a:r>
            <a:r>
              <a:rPr lang="ru-RU" sz="1600" dirty="0" err="1">
                <a:latin typeface="Times New Roman" panose="02020603050405020304" pitchFamily="18" charset="0"/>
                <a:cs typeface="Times New Roman" panose="02020603050405020304" pitchFamily="18" charset="0"/>
              </a:rPr>
              <a:t>Гиперактивным</a:t>
            </a:r>
            <a:r>
              <a:rPr lang="ru-RU" sz="1600" dirty="0">
                <a:latin typeface="Times New Roman" panose="02020603050405020304" pitchFamily="18" charset="0"/>
                <a:cs typeface="Times New Roman" panose="02020603050405020304" pitchFamily="18" charset="0"/>
              </a:rPr>
              <a:t> детям должны даваться инструкции, содержащие не более 10 слов. Нельзя просить сделать сразу несколько поручений (убрать игрушки, почистить зубы, умыться и т.д.), так как ребенок просто не запомнит их. Лучше давать следующее задание после того как он выполнит первое.                                                                                                                        4.Система ограничений и запретов должна быть четкой и неукоснительно выполняемой, количество запретов должно быть сведено к минимуму (они должны касаться исключительно безопасности и здоровья ребенка). Совместно с ребенком должны быть разработаны санкции, которые последуют в случае нарушения запрета.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5. Родителям необходимо поддерживать здоровый психологический климат в семье. Следует оградить ребенка от возможных конфликтов между взрослыми: если назревает ссора, он не должен видеть ее и тем более становится ее участником.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6. </a:t>
            </a:r>
            <a:r>
              <a:rPr lang="ru-RU" sz="1600" dirty="0" err="1">
                <a:latin typeface="Times New Roman" panose="02020603050405020304" pitchFamily="18" charset="0"/>
                <a:cs typeface="Times New Roman" panose="02020603050405020304" pitchFamily="18" charset="0"/>
              </a:rPr>
              <a:t>Гиперактивных</a:t>
            </a:r>
            <a:r>
              <a:rPr lang="ru-RU" sz="1600" dirty="0">
                <a:latin typeface="Times New Roman" panose="02020603050405020304" pitchFamily="18" charset="0"/>
                <a:cs typeface="Times New Roman" panose="02020603050405020304" pitchFamily="18" charset="0"/>
              </a:rPr>
              <a:t> детей необходимо приучать к режиму, к четкому распорядку дня. Желательно его не менять, даже в исключительных ситуациях. </a:t>
            </a:r>
          </a:p>
        </p:txBody>
      </p:sp>
    </p:spTree>
    <p:extLst>
      <p:ext uri="{BB962C8B-B14F-4D97-AF65-F5344CB8AC3E}">
        <p14:creationId xmlns:p14="http://schemas.microsoft.com/office/powerpoint/2010/main" val="2731813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3888432" cy="3528392"/>
          </a:xfrm>
        </p:spPr>
        <p:txBody>
          <a:bodyPr/>
          <a:lstStyle/>
          <a:p>
            <a:pPr marL="0" indent="0">
              <a:buNone/>
            </a:pPr>
            <a:endParaRPr lang="ru-RU" sz="2000" b="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4860032" y="1196752"/>
            <a:ext cx="3845412" cy="5151606"/>
          </a:xfrm>
        </p:spPr>
        <p:txBody>
          <a:bodyPr>
            <a:noAutofit/>
          </a:bodyPr>
          <a:lstStyle/>
          <a:p>
            <a:pPr algn="l"/>
            <a:r>
              <a:rPr lang="ru-RU" sz="2200" dirty="0" smtClean="0">
                <a:latin typeface="Times New Roman" panose="02020603050405020304" pitchFamily="18" charset="0"/>
                <a:cs typeface="Times New Roman" panose="02020603050405020304" pitchFamily="18" charset="0"/>
              </a:rPr>
              <a:t>Полная </a:t>
            </a:r>
            <a:r>
              <a:rPr lang="ru-RU" sz="2200" dirty="0">
                <a:latin typeface="Times New Roman" panose="02020603050405020304" pitchFamily="18" charset="0"/>
                <a:cs typeface="Times New Roman" panose="02020603050405020304" pitchFamily="18" charset="0"/>
              </a:rPr>
              <a:t>и достоверная информация о синдроме дефицита внимания и </a:t>
            </a:r>
            <a:r>
              <a:rPr lang="ru-RU" sz="2200" dirty="0" err="1">
                <a:latin typeface="Times New Roman" panose="02020603050405020304" pitchFamily="18" charset="0"/>
                <a:cs typeface="Times New Roman" panose="02020603050405020304" pitchFamily="18" charset="0"/>
              </a:rPr>
              <a:t>гиперактивности</a:t>
            </a:r>
            <a:r>
              <a:rPr lang="ru-RU" sz="2200" dirty="0">
                <a:latin typeface="Times New Roman" panose="02020603050405020304" pitchFamily="18" charset="0"/>
                <a:cs typeface="Times New Roman" panose="02020603050405020304" pitchFamily="18" charset="0"/>
              </a:rPr>
              <a:t>, четкий и грамотный диагностический процесс, установление доверительных отношений со всеми участниками образовательного процесса (родителями, воспитателями, педагогом-психологом и ребенком), своевременная и эффективная коррекционно-развивающая работа </a:t>
            </a:r>
            <a:r>
              <a:rPr lang="ru-RU" sz="2200" u="sng" dirty="0">
                <a:latin typeface="Times New Roman" panose="02020603050405020304" pitchFamily="18" charset="0"/>
                <a:cs typeface="Times New Roman" panose="02020603050405020304" pitchFamily="18" charset="0"/>
              </a:rPr>
              <a:t>– это залог помощи ребенку.</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75" y="209422"/>
            <a:ext cx="4392488" cy="3888432"/>
          </a:xfrm>
          <a:prstGeom prst="rect">
            <a:avLst/>
          </a:prstGeom>
        </p:spPr>
      </p:pic>
    </p:spTree>
    <p:extLst>
      <p:ext uri="{BB962C8B-B14F-4D97-AF65-F5344CB8AC3E}">
        <p14:creationId xmlns:p14="http://schemas.microsoft.com/office/powerpoint/2010/main" val="2397539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22564"/>
            <a:ext cx="7992888" cy="5742740"/>
          </a:xfrm>
          <a:prstGeom prst="rect">
            <a:avLst/>
          </a:prstGeom>
        </p:spPr>
      </p:pic>
      <p:sp>
        <p:nvSpPr>
          <p:cNvPr id="4" name="Текст 3"/>
          <p:cNvSpPr>
            <a:spLocks noGrp="1"/>
          </p:cNvSpPr>
          <p:nvPr>
            <p:ph type="body" idx="1"/>
          </p:nvPr>
        </p:nvSpPr>
        <p:spPr>
          <a:xfrm>
            <a:off x="611560" y="5517232"/>
            <a:ext cx="7992888" cy="936103"/>
          </a:xfrm>
        </p:spPr>
        <p:txBody>
          <a:bodyPr>
            <a:noAutofit/>
          </a:bodyPr>
          <a:lstStyle/>
          <a:p>
            <a:pPr algn="ctr"/>
            <a:r>
              <a:rPr lang="ru-RU" sz="5400" b="1" i="1" dirty="0" smtClean="0">
                <a:solidFill>
                  <a:srgbClr val="FF0000"/>
                </a:solidFill>
                <a:latin typeface="Times New Roman" panose="02020603050405020304" pitchFamily="18" charset="0"/>
                <a:cs typeface="Times New Roman" panose="02020603050405020304" pitchFamily="18" charset="0"/>
              </a:rPr>
              <a:t>Благодарю за внимание!</a:t>
            </a:r>
            <a:endParaRPr lang="ru-RU" sz="5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941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23928" y="335569"/>
            <a:ext cx="4991100" cy="3743325"/>
          </a:xfrm>
        </p:spPr>
      </p:pic>
      <p:sp>
        <p:nvSpPr>
          <p:cNvPr id="2" name="Заголовок 1"/>
          <p:cNvSpPr>
            <a:spLocks noGrp="1"/>
          </p:cNvSpPr>
          <p:nvPr>
            <p:ph type="title"/>
          </p:nvPr>
        </p:nvSpPr>
        <p:spPr>
          <a:xfrm>
            <a:off x="343922" y="4221088"/>
            <a:ext cx="7416824" cy="2016224"/>
          </a:xfrm>
        </p:spPr>
        <p:txBody>
          <a:bodyPr/>
          <a:lstStyle/>
          <a:p>
            <a:pPr marL="0" indent="0" algn="ctr">
              <a:buNone/>
            </a:pPr>
            <a:r>
              <a:rPr lang="ru-RU" sz="2400" dirty="0" smtClean="0"/>
              <a:t> </a:t>
            </a:r>
            <a:r>
              <a:rPr lang="ru-RU" sz="2400" dirty="0"/>
              <a:t>"</a:t>
            </a:r>
            <a:r>
              <a:rPr lang="ru-RU" sz="2400" dirty="0" err="1"/>
              <a:t>Гипер</a:t>
            </a:r>
            <a:r>
              <a:rPr lang="ru-RU" sz="2400" dirty="0"/>
              <a:t>… " - (от греч. </a:t>
            </a:r>
            <a:r>
              <a:rPr lang="ru-RU" sz="2400" dirty="0" err="1"/>
              <a:t>Hyper</a:t>
            </a:r>
            <a:r>
              <a:rPr lang="ru-RU" sz="2400" dirty="0"/>
              <a:t> - над, сверху) - составная часть сложных слов,  указывающая на превышение нормы. Слово "активный" пришло в русский язык из латинского "</a:t>
            </a:r>
            <a:r>
              <a:rPr lang="ru-RU" sz="2400" dirty="0" err="1"/>
              <a:t>activus</a:t>
            </a:r>
            <a:r>
              <a:rPr lang="ru-RU" sz="2400" dirty="0"/>
              <a:t>" и означает "действенный, деятельный</a:t>
            </a:r>
            <a:r>
              <a:rPr lang="ru-RU" sz="1400" dirty="0"/>
              <a:t>".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3333750" cy="2381250"/>
          </a:xfrm>
          <a:prstGeom prst="rect">
            <a:avLst/>
          </a:prstGeom>
        </p:spPr>
      </p:pic>
    </p:spTree>
    <p:extLst>
      <p:ext uri="{BB962C8B-B14F-4D97-AF65-F5344CB8AC3E}">
        <p14:creationId xmlns:p14="http://schemas.microsoft.com/office/powerpoint/2010/main" val="2638270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568951" cy="6048672"/>
          </a:xfrm>
        </p:spPr>
        <p:txBody>
          <a:bodyPr/>
          <a:lstStyle/>
          <a:p>
            <a:pPr marL="0" indent="0" algn="l">
              <a:buNone/>
            </a:pPr>
            <a:r>
              <a:rPr lang="ru-RU" sz="2800" dirty="0">
                <a:latin typeface="Times New Roman" panose="02020603050405020304" pitchFamily="18" charset="0"/>
                <a:cs typeface="Times New Roman" panose="02020603050405020304" pitchFamily="18" charset="0"/>
              </a:rPr>
              <a:t> </a:t>
            </a:r>
            <a:r>
              <a:rPr lang="ru-RU" sz="3200" u="sng" dirty="0">
                <a:latin typeface="Times New Roman" panose="02020603050405020304" pitchFamily="18" charset="0"/>
                <a:cs typeface="Times New Roman" panose="02020603050405020304" pitchFamily="18" charset="0"/>
              </a:rPr>
              <a:t>Причины </a:t>
            </a:r>
            <a:r>
              <a:rPr lang="ru-RU" sz="3200" u="sng" dirty="0" err="1">
                <a:latin typeface="Times New Roman" panose="02020603050405020304" pitchFamily="18" charset="0"/>
                <a:cs typeface="Times New Roman" panose="02020603050405020304" pitchFamily="18" charset="0"/>
              </a:rPr>
              <a:t>гиперактивности</a:t>
            </a:r>
            <a:r>
              <a:rPr lang="ru-RU" sz="3200" u="sng" dirty="0" smtClean="0">
                <a:latin typeface="Times New Roman" panose="02020603050405020304" pitchFamily="18" charset="0"/>
                <a:cs typeface="Times New Roman" panose="02020603050405020304" pitchFamily="18" charset="0"/>
              </a:rPr>
              <a:t>:</a:t>
            </a:r>
            <a:r>
              <a:rPr lang="ru-RU" sz="2400" u="sng" dirty="0" smtClean="0">
                <a:latin typeface="Times New Roman" panose="02020603050405020304" pitchFamily="18" charset="0"/>
                <a:cs typeface="Times New Roman" panose="02020603050405020304" pitchFamily="18" charset="0"/>
              </a:rPr>
              <a:t/>
            </a:r>
            <a:br>
              <a:rPr lang="ru-RU" sz="2400" u="sng" dirty="0" smtClean="0">
                <a:latin typeface="Times New Roman" panose="02020603050405020304" pitchFamily="18" charset="0"/>
                <a:cs typeface="Times New Roman" panose="02020603050405020304" pitchFamily="18" charset="0"/>
              </a:rPr>
            </a:br>
            <a:r>
              <a:rPr lang="ru-RU" sz="2000" b="0" dirty="0">
                <a:latin typeface="Times New Roman" panose="02020603050405020304" pitchFamily="18" charset="0"/>
                <a:cs typeface="Times New Roman" panose="02020603050405020304" pitchFamily="18" charset="0"/>
              </a:rPr>
              <a:t/>
            </a:r>
            <a:br>
              <a:rPr lang="ru-RU" sz="200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Общее ухудшение экологической ситуации.</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Инфекции матери во время беременности и действие лекарств в этот период.</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Пищевые отравления будущей матери. Принятие ею алкоголя, наркотиков, курение, травмы, ушибы в области живота.</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Иммунологическая несовместимость (по резус-фактору).</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Угрозы выкидыша.</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Хронические заболевания матери.</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Преждевременные, скоротечные или затяжные роды, стимуляция родовой деятельности, отравление наркозом, кесарево сечение.</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Любые заболевания младенцев с высокой температурой и приемом сильнодействующих лекарств.</a:t>
            </a:r>
            <a:br>
              <a:rPr lang="ru-RU" sz="2150" b="0" dirty="0">
                <a:latin typeface="Times New Roman" panose="02020603050405020304" pitchFamily="18" charset="0"/>
                <a:cs typeface="Times New Roman" panose="02020603050405020304" pitchFamily="18" charset="0"/>
              </a:rPr>
            </a:br>
            <a:r>
              <a:rPr lang="ru-RU" sz="2150" b="0" dirty="0">
                <a:latin typeface="Times New Roman" panose="02020603050405020304" pitchFamily="18" charset="0"/>
                <a:cs typeface="Times New Roman" panose="02020603050405020304" pitchFamily="18" charset="0"/>
              </a:rPr>
              <a:t>• Астма, пневмонии, сердечная недостаточность, диабет, заболевания почек могут выступать, как факторы, нарушающие нормальную работу мозга.</a:t>
            </a:r>
            <a:br>
              <a:rPr lang="ru-RU" sz="2150" b="0" dirty="0">
                <a:latin typeface="Times New Roman" panose="02020603050405020304" pitchFamily="18" charset="0"/>
                <a:cs typeface="Times New Roman" panose="02020603050405020304" pitchFamily="18" charset="0"/>
              </a:rPr>
            </a:br>
            <a:endParaRPr lang="ru-RU" sz="215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2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568951" cy="6264696"/>
          </a:xfrm>
        </p:spPr>
        <p:txBody>
          <a:bodyPr/>
          <a:lstStyle/>
          <a:p>
            <a:pPr marL="0" indent="0" algn="l">
              <a:buNone/>
            </a:pP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2000" b="0" dirty="0">
                <a:latin typeface="Times New Roman" panose="02020603050405020304" pitchFamily="18" charset="0"/>
                <a:cs typeface="Times New Roman" panose="02020603050405020304" pitchFamily="18" charset="0"/>
              </a:rPr>
              <a:t/>
            </a:r>
            <a:br>
              <a:rPr lang="ru-RU" sz="2000" b="0" dirty="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  Частота </a:t>
            </a:r>
            <a:r>
              <a:rPr lang="ru-RU" sz="2000" b="0" dirty="0" err="1">
                <a:latin typeface="Times New Roman" panose="02020603050405020304" pitchFamily="18" charset="0"/>
                <a:cs typeface="Times New Roman" panose="02020603050405020304" pitchFamily="18" charset="0"/>
              </a:rPr>
              <a:t>гиперактивности</a:t>
            </a:r>
            <a:r>
              <a:rPr lang="ru-RU" sz="2000" b="0" dirty="0">
                <a:latin typeface="Times New Roman" panose="02020603050405020304" pitchFamily="18" charset="0"/>
                <a:cs typeface="Times New Roman" panose="02020603050405020304" pitchFamily="18" charset="0"/>
              </a:rPr>
              <a:t> среди детей  дошкольного и школьного возраста составляет от 4 до 9%! Значит, в каждой группе из 25 человек весьма вероятно присутствие 1 - 2 </a:t>
            </a:r>
            <a:r>
              <a:rPr lang="ru-RU" sz="2000" b="0" dirty="0" err="1">
                <a:latin typeface="Times New Roman" panose="02020603050405020304" pitchFamily="18" charset="0"/>
                <a:cs typeface="Times New Roman" panose="02020603050405020304" pitchFamily="18" charset="0"/>
              </a:rPr>
              <a:t>гиперактивных</a:t>
            </a:r>
            <a:r>
              <a:rPr lang="ru-RU" sz="2000" b="0" dirty="0">
                <a:latin typeface="Times New Roman" panose="02020603050405020304" pitchFamily="18" charset="0"/>
                <a:cs typeface="Times New Roman" panose="02020603050405020304" pitchFamily="18" charset="0"/>
              </a:rPr>
              <a:t> детей.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17701"/>
            <a:ext cx="7236296" cy="4381960"/>
          </a:xfrm>
          <a:prstGeom prst="rect">
            <a:avLst/>
          </a:prstGeom>
        </p:spPr>
      </p:pic>
    </p:spTree>
    <p:extLst>
      <p:ext uri="{BB962C8B-B14F-4D97-AF65-F5344CB8AC3E}">
        <p14:creationId xmlns:p14="http://schemas.microsoft.com/office/powerpoint/2010/main" val="303797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448615" cy="6093296"/>
          </a:xfrm>
        </p:spPr>
        <p:txBody>
          <a:bodyPr/>
          <a:lstStyle/>
          <a:p>
            <a:pPr marL="0" indent="0" algn="l">
              <a:buNone/>
            </a:pPr>
            <a:r>
              <a:rPr lang="ru-RU" sz="2800" u="sng" dirty="0" err="1">
                <a:latin typeface="Times New Roman" panose="02020603050405020304" pitchFamily="18" charset="0"/>
                <a:cs typeface="Times New Roman" panose="02020603050405020304" pitchFamily="18" charset="0"/>
              </a:rPr>
              <a:t>А.Д.Гонеев</a:t>
            </a:r>
            <a:r>
              <a:rPr lang="ru-RU" sz="2800" b="0" u="sng" dirty="0">
                <a:latin typeface="Times New Roman" panose="02020603050405020304" pitchFamily="18" charset="0"/>
                <a:cs typeface="Times New Roman" panose="02020603050405020304" pitchFamily="18" charset="0"/>
              </a:rPr>
              <a:t> выделяет комплекс клинических проявлений дефицита внимания у детей:</a:t>
            </a:r>
            <a:r>
              <a:rPr lang="ru-RU" sz="2800" b="0" dirty="0">
                <a:latin typeface="Times New Roman" panose="02020603050405020304" pitchFamily="18" charset="0"/>
                <a:cs typeface="Times New Roman" panose="02020603050405020304" pitchFamily="18" charset="0"/>
              </a:rPr>
              <a:t/>
            </a:r>
            <a:br>
              <a:rPr lang="ru-RU" sz="2800" b="0" dirty="0">
                <a:latin typeface="Times New Roman" panose="02020603050405020304" pitchFamily="18" charset="0"/>
                <a:cs typeface="Times New Roman" panose="02020603050405020304" pitchFamily="18" charset="0"/>
              </a:rPr>
            </a:br>
            <a:r>
              <a:rPr lang="ru-RU" sz="2800" b="0" dirty="0">
                <a:latin typeface="Times New Roman" panose="02020603050405020304" pitchFamily="18" charset="0"/>
                <a:cs typeface="Times New Roman" panose="02020603050405020304" pitchFamily="18" charset="0"/>
              </a:rPr>
              <a:t>- неумение сидеть на одном месте;</a:t>
            </a:r>
            <a:br>
              <a:rPr lang="ru-RU" sz="2800" b="0" dirty="0">
                <a:latin typeface="Times New Roman" panose="02020603050405020304" pitchFamily="18" charset="0"/>
                <a:cs typeface="Times New Roman" panose="02020603050405020304" pitchFamily="18" charset="0"/>
              </a:rPr>
            </a:br>
            <a:r>
              <a:rPr lang="ru-RU" sz="2800" b="0" dirty="0">
                <a:latin typeface="Times New Roman" panose="02020603050405020304" pitchFamily="18" charset="0"/>
                <a:cs typeface="Times New Roman" panose="02020603050405020304" pitchFamily="18" charset="0"/>
              </a:rPr>
              <a:t>- легкая отвлекаемость на посторонние раздражители;</a:t>
            </a:r>
            <a:br>
              <a:rPr lang="ru-RU" sz="2800" b="0" dirty="0">
                <a:latin typeface="Times New Roman" panose="02020603050405020304" pitchFamily="18" charset="0"/>
                <a:cs typeface="Times New Roman" panose="02020603050405020304" pitchFamily="18" charset="0"/>
              </a:rPr>
            </a:br>
            <a:r>
              <a:rPr lang="ru-RU" sz="2800" b="0" dirty="0">
                <a:latin typeface="Times New Roman" panose="02020603050405020304" pitchFamily="18" charset="0"/>
                <a:cs typeface="Times New Roman" panose="02020603050405020304" pitchFamily="18" charset="0"/>
              </a:rPr>
              <a:t>- нетерпеливость;</a:t>
            </a:r>
            <a:br>
              <a:rPr lang="ru-RU" sz="2800" b="0" dirty="0">
                <a:latin typeface="Times New Roman" panose="02020603050405020304" pitchFamily="18" charset="0"/>
                <a:cs typeface="Times New Roman" panose="02020603050405020304" pitchFamily="18" charset="0"/>
              </a:rPr>
            </a:br>
            <a:r>
              <a:rPr lang="ru-RU" sz="2800" b="0" dirty="0">
                <a:latin typeface="Times New Roman" panose="02020603050405020304" pitchFamily="18" charset="0"/>
                <a:cs typeface="Times New Roman" panose="02020603050405020304" pitchFamily="18" charset="0"/>
              </a:rPr>
              <a:t>- неумение доводить начатое до конца;</a:t>
            </a:r>
            <a:br>
              <a:rPr lang="ru-RU" sz="2800" b="0" dirty="0">
                <a:latin typeface="Times New Roman" panose="02020603050405020304" pitchFamily="18" charset="0"/>
                <a:cs typeface="Times New Roman" panose="02020603050405020304" pitchFamily="18" charset="0"/>
              </a:rPr>
            </a:br>
            <a:r>
              <a:rPr lang="ru-RU" sz="2800" b="0" dirty="0">
                <a:latin typeface="Times New Roman" panose="02020603050405020304" pitchFamily="18" charset="0"/>
                <a:cs typeface="Times New Roman" panose="02020603050405020304" pitchFamily="18" charset="0"/>
              </a:rPr>
              <a:t>- болтливость;	</a:t>
            </a:r>
            <a:br>
              <a:rPr lang="ru-RU" sz="2800" b="0" dirty="0">
                <a:latin typeface="Times New Roman" panose="02020603050405020304" pitchFamily="18" charset="0"/>
                <a:cs typeface="Times New Roman" panose="02020603050405020304" pitchFamily="18" charset="0"/>
              </a:rPr>
            </a:br>
            <a:r>
              <a:rPr lang="ru-RU" sz="2800" b="0" dirty="0">
                <a:latin typeface="Times New Roman" panose="02020603050405020304" pitchFamily="18" charset="0"/>
                <a:cs typeface="Times New Roman" panose="02020603050405020304" pitchFamily="18" charset="0"/>
              </a:rPr>
              <a:t>- неумение играть, разговаривать тихо и спокойно;</a:t>
            </a:r>
            <a:br>
              <a:rPr lang="ru-RU" sz="2800" b="0" dirty="0">
                <a:latin typeface="Times New Roman" panose="02020603050405020304" pitchFamily="18" charset="0"/>
                <a:cs typeface="Times New Roman" panose="02020603050405020304" pitchFamily="18" charset="0"/>
              </a:rPr>
            </a:br>
            <a:r>
              <a:rPr lang="ru-RU" sz="2800" b="0" dirty="0">
                <a:latin typeface="Times New Roman" panose="02020603050405020304" pitchFamily="18" charset="0"/>
                <a:cs typeface="Times New Roman" panose="02020603050405020304" pitchFamily="18" charset="0"/>
              </a:rPr>
              <a:t>- спонтанность и необдуманность действий;</a:t>
            </a:r>
            <a:br>
              <a:rPr lang="ru-RU" sz="2800" b="0" dirty="0">
                <a:latin typeface="Times New Roman" panose="02020603050405020304" pitchFamily="18" charset="0"/>
                <a:cs typeface="Times New Roman" panose="02020603050405020304" pitchFamily="18" charset="0"/>
              </a:rPr>
            </a:br>
            <a:r>
              <a:rPr lang="ru-RU" sz="2800" b="0" dirty="0">
                <a:latin typeface="Times New Roman" panose="02020603050405020304" pitchFamily="18" charset="0"/>
                <a:cs typeface="Times New Roman" panose="02020603050405020304" pitchFamily="18" charset="0"/>
              </a:rPr>
              <a:t>- малая продолжительность сна и трудности при засыпании.</a:t>
            </a:r>
            <a:br>
              <a:rPr lang="ru-RU" sz="2800" b="0" dirty="0">
                <a:latin typeface="Times New Roman" panose="02020603050405020304" pitchFamily="18" charset="0"/>
                <a:cs typeface="Times New Roman" panose="02020603050405020304" pitchFamily="18" charset="0"/>
              </a:rPr>
            </a:br>
            <a:endParaRPr lang="ru-RU" sz="28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885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365104"/>
            <a:ext cx="6595135" cy="2088232"/>
          </a:xfrm>
        </p:spPr>
        <p:txBody>
          <a:bodyPr/>
          <a:lstStyle/>
          <a:p>
            <a:pPr marL="0" indent="0" algn="ctr">
              <a:buNone/>
            </a:pPr>
            <a:r>
              <a:rPr lang="ru-RU" sz="2200" b="0" dirty="0">
                <a:latin typeface="Times New Roman" panose="02020603050405020304" pitchFamily="18" charset="0"/>
                <a:cs typeface="Times New Roman" panose="02020603050405020304" pitchFamily="18" charset="0"/>
              </a:rPr>
              <a:t>Интересы </a:t>
            </a:r>
            <a:r>
              <a:rPr lang="ru-RU" sz="2200" b="0" dirty="0" err="1">
                <a:latin typeface="Times New Roman" panose="02020603050405020304" pitchFamily="18" charset="0"/>
                <a:cs typeface="Times New Roman" panose="02020603050405020304" pitchFamily="18" charset="0"/>
              </a:rPr>
              <a:t>гиперактивных</a:t>
            </a:r>
            <a:r>
              <a:rPr lang="ru-RU" sz="2200" b="0" dirty="0">
                <a:latin typeface="Times New Roman" panose="02020603050405020304" pitchFamily="18" charset="0"/>
                <a:cs typeface="Times New Roman" panose="02020603050405020304" pitchFamily="18" charset="0"/>
              </a:rPr>
              <a:t> детей, как и эмоции, поверхностны. Их трудно увлечь чем-либо. Они скорее любопытны, чем любознательны. Постоянно находясь в движении, ребенок с СДВГ ежеминутно что-то трогает, хватает, задает массу вопросов. </a:t>
            </a:r>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4458" y="260648"/>
            <a:ext cx="3988136" cy="2880320"/>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32040" y="1196752"/>
            <a:ext cx="3887415" cy="2915561"/>
          </a:xfrm>
        </p:spPr>
      </p:pic>
    </p:spTree>
    <p:extLst>
      <p:ext uri="{BB962C8B-B14F-4D97-AF65-F5344CB8AC3E}">
        <p14:creationId xmlns:p14="http://schemas.microsoft.com/office/powerpoint/2010/main" val="471611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365104"/>
            <a:ext cx="6451119" cy="2009160"/>
          </a:xfrm>
        </p:spPr>
        <p:txBody>
          <a:bodyPr/>
          <a:lstStyle/>
          <a:p>
            <a:pPr marL="0" indent="0" algn="ctr">
              <a:buNone/>
            </a:pPr>
            <a:r>
              <a:rPr lang="ru-RU" sz="2400" b="0" dirty="0">
                <a:latin typeface="Times New Roman" panose="02020603050405020304" pitchFamily="18" charset="0"/>
                <a:cs typeface="Times New Roman" panose="02020603050405020304" pitchFamily="18" charset="0"/>
              </a:rPr>
              <a:t>Характерной чертой умственной деятельности </a:t>
            </a:r>
            <a:r>
              <a:rPr lang="ru-RU" sz="2400" b="0" dirty="0" err="1">
                <a:latin typeface="Times New Roman" panose="02020603050405020304" pitchFamily="18" charset="0"/>
                <a:cs typeface="Times New Roman" panose="02020603050405020304" pitchFamily="18" charset="0"/>
              </a:rPr>
              <a:t>гиперактивных</a:t>
            </a:r>
            <a:r>
              <a:rPr lang="ru-RU" sz="2400" b="0" dirty="0">
                <a:latin typeface="Times New Roman" panose="02020603050405020304" pitchFamily="18" charset="0"/>
                <a:cs typeface="Times New Roman" panose="02020603050405020304" pitchFamily="18" charset="0"/>
              </a:rPr>
              <a:t> детей является </a:t>
            </a:r>
            <a:r>
              <a:rPr lang="ru-RU" sz="2400" b="0" u="sng" dirty="0">
                <a:latin typeface="Times New Roman" panose="02020603050405020304" pitchFamily="18" charset="0"/>
                <a:cs typeface="Times New Roman" panose="02020603050405020304" pitchFamily="18" charset="0"/>
              </a:rPr>
              <a:t>цикличность. </a:t>
            </a:r>
            <a:r>
              <a:rPr lang="ru-RU" sz="2400" b="0" dirty="0">
                <a:latin typeface="Times New Roman" panose="02020603050405020304" pitchFamily="18" charset="0"/>
                <a:cs typeface="Times New Roman" panose="02020603050405020304" pitchFamily="18" charset="0"/>
              </a:rPr>
              <a:t>Дети могут продуктивно работать 5-15 мин, затем 3-7 мин. мозг отдыхает, накапливая энергию для следующего цикла</a:t>
            </a:r>
            <a:r>
              <a:rPr lang="ru-RU" sz="2000" b="0" dirty="0">
                <a:latin typeface="Times New Roman" panose="02020603050405020304" pitchFamily="18" charset="0"/>
                <a:cs typeface="Times New Roman" panose="02020603050405020304" pitchFamily="18" charset="0"/>
              </a:rPr>
              <a:t>. </a:t>
            </a:r>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9512" y="260648"/>
            <a:ext cx="4536504" cy="3312368"/>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04048" y="620688"/>
            <a:ext cx="3634482" cy="3498235"/>
          </a:xfrm>
        </p:spPr>
      </p:pic>
    </p:spTree>
    <p:extLst>
      <p:ext uri="{BB962C8B-B14F-4D97-AF65-F5344CB8AC3E}">
        <p14:creationId xmlns:p14="http://schemas.microsoft.com/office/powerpoint/2010/main" val="420111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372616" y="4869160"/>
            <a:ext cx="6211213" cy="1728191"/>
          </a:xfrm>
        </p:spPr>
        <p:txBody>
          <a:bodyPr>
            <a:normAutofit fontScale="92500"/>
          </a:bodyPr>
          <a:lstStyle/>
          <a:p>
            <a:pPr algn="ctr"/>
            <a:r>
              <a:rPr lang="ru-RU" sz="2000" dirty="0">
                <a:latin typeface="Times New Roman" panose="02020603050405020304" pitchFamily="18" charset="0"/>
                <a:cs typeface="Times New Roman" panose="02020603050405020304" pitchFamily="18" charset="0"/>
              </a:rPr>
              <a:t>Синдромы дефицита внимания считаются одной из наиболее распространенных форм нарушений поведения среди детей дошкольного и  младшего школьного возраста, причем у мальчиков такие нарушения фиксируются значительно чаще, чем у девочек. </a:t>
            </a:r>
          </a:p>
        </p:txBody>
      </p:sp>
      <p:sp>
        <p:nvSpPr>
          <p:cNvPr id="3" name="Заголовок 2"/>
          <p:cNvSpPr>
            <a:spLocks noGrp="1"/>
          </p:cNvSpPr>
          <p:nvPr>
            <p:ph type="ctrTitle"/>
          </p:nvPr>
        </p:nvSpPr>
        <p:spPr>
          <a:xfrm>
            <a:off x="755576" y="980728"/>
            <a:ext cx="7103343" cy="2808312"/>
          </a:xfrm>
        </p:spPr>
        <p:txBody>
          <a:bodyPr/>
          <a:lstStyle/>
          <a:p>
            <a:pPr marL="182880" indent="0">
              <a:buNone/>
            </a:pPr>
            <a:endParaRPr lang="ru-RU" sz="1600" b="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78857"/>
            <a:ext cx="7657673" cy="4248472"/>
          </a:xfrm>
          <a:prstGeom prst="rect">
            <a:avLst/>
          </a:prstGeom>
        </p:spPr>
      </p:pic>
    </p:spTree>
    <p:extLst>
      <p:ext uri="{BB962C8B-B14F-4D97-AF65-F5344CB8AC3E}">
        <p14:creationId xmlns:p14="http://schemas.microsoft.com/office/powerpoint/2010/main" val="125542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4879" y="3645024"/>
            <a:ext cx="7478217" cy="2952328"/>
          </a:xfrm>
        </p:spPr>
        <p:txBody>
          <a:bodyPr/>
          <a:lstStyle/>
          <a:p>
            <a:pPr marL="0" indent="0" algn="ctr">
              <a:buNone/>
            </a:pPr>
            <a:r>
              <a:rPr lang="ru-RU" sz="2800" b="0" dirty="0">
                <a:latin typeface="Times New Roman" panose="02020603050405020304" pitchFamily="18" charset="0"/>
                <a:cs typeface="Times New Roman" panose="02020603050405020304" pitchFamily="18" charset="0"/>
              </a:rPr>
              <a:t>Заподозрив у ребенка в любом возрасте </a:t>
            </a:r>
            <a:r>
              <a:rPr lang="ru-RU" sz="2800" b="0" dirty="0" smtClean="0">
                <a:latin typeface="Times New Roman" panose="02020603050405020304" pitchFamily="18" charset="0"/>
                <a:cs typeface="Times New Roman" panose="02020603050405020304" pitchFamily="18" charset="0"/>
              </a:rPr>
              <a:t> </a:t>
            </a:r>
            <a:r>
              <a:rPr lang="ru-RU" sz="2800" b="0" dirty="0">
                <a:latin typeface="Times New Roman" panose="02020603050405020304" pitchFamily="18" charset="0"/>
                <a:cs typeface="Times New Roman" panose="02020603050405020304" pitchFamily="18" charset="0"/>
              </a:rPr>
              <a:t>нарушения, родителям обязательно нужно обратиться к врачу-невропатологу для проведения обследования, так как иногда у ребенка причиной </a:t>
            </a:r>
            <a:r>
              <a:rPr lang="ru-RU" sz="2800" b="0" dirty="0" err="1">
                <a:latin typeface="Times New Roman" panose="02020603050405020304" pitchFamily="18" charset="0"/>
                <a:cs typeface="Times New Roman" panose="02020603050405020304" pitchFamily="18" charset="0"/>
              </a:rPr>
              <a:t>гиперактивного</a:t>
            </a:r>
            <a:r>
              <a:rPr lang="ru-RU" sz="2800" b="0" dirty="0">
                <a:latin typeface="Times New Roman" panose="02020603050405020304" pitchFamily="18" charset="0"/>
                <a:cs typeface="Times New Roman" panose="02020603050405020304" pitchFamily="18" charset="0"/>
              </a:rPr>
              <a:t> поведения является </a:t>
            </a:r>
            <a:r>
              <a:rPr lang="ru-RU" sz="2800" b="0" dirty="0" smtClean="0">
                <a:latin typeface="Times New Roman" panose="02020603050405020304" pitchFamily="18" charset="0"/>
                <a:cs typeface="Times New Roman" panose="02020603050405020304" pitchFamily="18" charset="0"/>
              </a:rPr>
              <a:t>другое</a:t>
            </a:r>
            <a:r>
              <a:rPr lang="ru-RU" sz="2800" b="0" dirty="0">
                <a:latin typeface="Times New Roman" panose="02020603050405020304" pitchFamily="18" charset="0"/>
                <a:cs typeface="Times New Roman" panose="02020603050405020304" pitchFamily="18" charset="0"/>
              </a:rPr>
              <a:t>, более тяжелое заболевание</a:t>
            </a:r>
            <a:r>
              <a:rPr lang="ru-RU" sz="2000" b="0" dirty="0">
                <a:latin typeface="Times New Roman" panose="02020603050405020304" pitchFamily="18" charset="0"/>
                <a:cs typeface="Times New Roman" panose="02020603050405020304" pitchFamily="18" charset="0"/>
              </a:rPr>
              <a:t>. </a:t>
            </a:r>
            <a:r>
              <a:rPr lang="ru-RU" sz="2000" b="0" dirty="0" smtClean="0">
                <a:latin typeface="Times New Roman" panose="02020603050405020304" pitchFamily="18" charset="0"/>
                <a:cs typeface="Times New Roman" panose="02020603050405020304" pitchFamily="18" charset="0"/>
              </a:rPr>
              <a:t/>
            </a:r>
            <a:br>
              <a:rPr lang="ru-RU" sz="2000" b="0" dirty="0" smtClean="0">
                <a:latin typeface="Times New Roman" panose="02020603050405020304" pitchFamily="18" charset="0"/>
                <a:cs typeface="Times New Roman" panose="02020603050405020304" pitchFamily="18" charset="0"/>
              </a:rPr>
            </a:br>
            <a:r>
              <a:rPr lang="ru-RU" sz="2000" b="0" dirty="0">
                <a:latin typeface="Times New Roman" panose="02020603050405020304" pitchFamily="18" charset="0"/>
                <a:cs typeface="Times New Roman" panose="02020603050405020304" pitchFamily="18" charset="0"/>
              </a:rPr>
              <a:t/>
            </a:r>
            <a:br>
              <a:rPr lang="ru-RU" sz="2000" b="0" dirty="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
            </a:r>
            <a:br>
              <a:rPr lang="ru-RU" sz="2000" b="0" dirty="0" smtClean="0">
                <a:latin typeface="Times New Roman" panose="02020603050405020304" pitchFamily="18" charset="0"/>
                <a:cs typeface="Times New Roman" panose="02020603050405020304" pitchFamily="18" charset="0"/>
              </a:rPr>
            </a:br>
            <a:endParaRPr lang="ru-RU" sz="2000" b="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873" y="374754"/>
            <a:ext cx="5049420" cy="3270270"/>
          </a:xfrm>
          <a:prstGeom prst="rect">
            <a:avLst/>
          </a:prstGeom>
        </p:spPr>
      </p:pic>
    </p:spTree>
    <p:extLst>
      <p:ext uri="{BB962C8B-B14F-4D97-AF65-F5344CB8AC3E}">
        <p14:creationId xmlns:p14="http://schemas.microsoft.com/office/powerpoint/2010/main" val="4047744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399</TotalTime>
  <Words>314</Words>
  <Application>Microsoft Office PowerPoint</Application>
  <PresentationFormat>Экран (4:3)</PresentationFormat>
  <Paragraphs>15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«Проблема гиперактивности детей и способы ее преодоления»</vt:lpstr>
      <vt:lpstr> "Гипер… " - (от греч. Hyper - над, сверху) - составная часть сложных слов,  указывающая на превышение нормы. Слово "активный" пришло в русский язык из латинского "activus" и означает "действенный, деятельный". </vt:lpstr>
      <vt:lpstr> Причины гиперактивности:  • Общее ухудшение экологической ситуации. • Инфекции матери во время беременности и действие лекарств в этот период. • Пищевые отравления будущей матери. Принятие ею алкоголя, наркотиков, курение, травмы, ушибы в области живота. • Иммунологическая несовместимость (по резус-фактору). • Угрозы выкидыша. • Хронические заболевания матери. • Преждевременные, скоротечные или затяжные роды, стимуляция родовой деятельности, отравление наркозом, кесарево сечение. • Любые заболевания младенцев с высокой температурой и приемом сильнодействующих лекарств. • Астма, пневмонии, сердечная недостаточность, диабет, заболевания почек могут выступать, как факторы, нарушающие нормальную работу мозга. </vt:lpstr>
      <vt:lpstr>                      Частота гиперактивности среди детей  дошкольного и школьного возраста составляет от 4 до 9%! Значит, в каждой группе из 25 человек весьма вероятно присутствие 1 - 2 гиперактивных детей. </vt:lpstr>
      <vt:lpstr>А.Д.Гонеев выделяет комплекс клинических проявлений дефицита внимания у детей: - неумение сидеть на одном месте; - легкая отвлекаемость на посторонние раздражители; - нетерпеливость; - неумение доводить начатое до конца; - болтливость;  - неумение играть, разговаривать тихо и спокойно; - спонтанность и необдуманность действий; - малая продолжительность сна и трудности при засыпании. </vt:lpstr>
      <vt:lpstr>Интересы гиперактивных детей, как и эмоции, поверхностны. Их трудно увлечь чем-либо. Они скорее любопытны, чем любознательны. Постоянно находясь в движении, ребенок с СДВГ ежеминутно что-то трогает, хватает, задает массу вопросов. </vt:lpstr>
      <vt:lpstr>Характерной чертой умственной деятельности гиперактивных детей является цикличность. Дети могут продуктивно работать 5-15 мин, затем 3-7 мин. мозг отдыхает, накапливая энергию для следующего цикла. </vt:lpstr>
      <vt:lpstr>Презентация PowerPoint</vt:lpstr>
      <vt:lpstr>Заподозрив у ребенка в любом возрасте  нарушения, родителям обязательно нужно обратиться к врачу-невропатологу для проведения обследования, так как иногда у ребенка причиной гиперактивного поведения является другое, более тяжелое заболевание.    </vt:lpstr>
      <vt:lpstr>Таким детям  необходима организация психологической помощи в детском саду или школе. Поэтому и диагностическая, и коррекционная работа должна проводиться взаимосвязано различными специалистами – врачами, психологом, педагогом, при активном участии родителей.             Работа с детьми в детском саду или школе  включает в себя: диагностический компонент, консультативный компонент, а также организацию коррекции.                                                Диагностический компонент включает в себя сбор информации по трем направлениям: ребенок, родитель, педагог (воспитатель).                      Психологическое обследование ребенка должно включать несколько направлений: - уровень развития внимания, памяти; - эмоциональные особенности личности; - особенности поведения дома и в детском саду. Психологическое обследование родителей и педагогов заключается в сборе информации о развитии ребенка, стиля воспитания в семье. </vt:lpstr>
      <vt:lpstr> Рекомендации для родителей:                                                                                                                                                                      1. Необходимо понять, что дисциплинарные меры воздействия на гиперактивного ребенка не действуют.                                                                                                                        2. Важно выбрать верный тон, не срываться на крик или впадать в безудержное сюсюканье. В общении с таким ребенком следует быть мудрым, добрым и терпеливым. Тактика вседозволенности также недопустима, так как такие дети очень быстро становятся манипуляторами.                                                                                   3. Гиперактивным детям должны даваться инструкции, содержащие не более 10 слов. Нельзя просить сделать сразу несколько поручений (убрать игрушки, почистить зубы, умыться и т.д.), так как ребенок просто не запомнит их. Лучше давать следующее задание после того как он выполнит первое.                                                                                                                        4.Система ограничений и запретов должна быть четкой и неукоснительно выполняемой, количество запретов должно быть сведено к минимуму (они должны касаться исключительно безопасности и здоровья ребенка). Совместно с ребенком должны быть разработаны санкции, которые последуют в случае нарушения запрета.                                                                                                                                   5. Родителям необходимо поддерживать здоровый психологический климат в семье. Следует оградить ребенка от возможных конфликтов между взрослыми: если назревает ссора, он не должен видеть ее и тем более становится ее участником.                                                                                                                                      6. Гиперактивных детей необходимо приучать к режиму, к четкому распорядку дня. Желательно его не менять, даже в исключительных ситуациях. </vt:lpstr>
      <vt:lpstr>Презентация PowerPoint</vt:lpstr>
      <vt:lpstr>Презентация PowerPoint</vt:lpstr>
    </vt:vector>
  </TitlesOfParts>
  <Company>KOMP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MASHEENA</dc:creator>
  <cp:lastModifiedBy>MASHEENA</cp:lastModifiedBy>
  <cp:revision>17</cp:revision>
  <dcterms:created xsi:type="dcterms:W3CDTF">2015-11-21T13:33:55Z</dcterms:created>
  <dcterms:modified xsi:type="dcterms:W3CDTF">2015-11-22T13:59:28Z</dcterms:modified>
</cp:coreProperties>
</file>